
<file path=[Content_Types].xml><?xml version="1.0" encoding="utf-8"?>
<Types xmlns="http://schemas.openxmlformats.org/package/2006/content-types">
  <Default Extension="tmp" ContentType="image/png"/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bg-BG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4714" autoAdjust="0"/>
  </p:normalViewPr>
  <p:slideViewPr>
    <p:cSldViewPr>
      <p:cViewPr varScale="1">
        <p:scale>
          <a:sx n="95" d="100"/>
          <a:sy n="95" d="100"/>
        </p:scale>
        <p:origin x="-1158" y="-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1A2E55-3A1D-4128-AE5C-DFF2AEE63713}" type="datetimeFigureOut">
              <a:rPr lang="bg-BG" smtClean="0"/>
              <a:t>16.5.2025 г.</a:t>
            </a:fld>
            <a:endParaRPr lang="bg-B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bg-B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B66F3F-39FD-453C-AC6C-46ACBD56C978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1225211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Уважаема г-жо Директор, Уважаема комисия, уважаеми гости (ако има такива/или поименно – ако е едим конкретен гост)</a:t>
            </a:r>
          </a:p>
          <a:p>
            <a:endParaRPr lang="ru-RU" dirty="0" smtClean="0"/>
          </a:p>
          <a:p>
            <a:r>
              <a:rPr lang="ru-RU" dirty="0" smtClean="0"/>
              <a:t>Аз съм Ванеса Цукова.</a:t>
            </a:r>
          </a:p>
          <a:p>
            <a:r>
              <a:rPr lang="ru-RU" dirty="0" smtClean="0"/>
              <a:t>Темата на моят дипломен проект е „ Django за генериране на динамични уеб страници чрез използване на шаблони - шаблонизатор, наследяване и разширяване на шаблони, генериране и използване на контекст, което е илюстрирано от  ресторантюрско меню.‘‘</a:t>
            </a:r>
          </a:p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B66F3F-39FD-453C-AC6C-46ACBD56C978}" type="slidenum">
              <a:rPr lang="bg-BG" smtClean="0"/>
              <a:t>1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648128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 startAt="2"/>
            </a:pPr>
            <a:r>
              <a:rPr lang="ru-RU" dirty="0" smtClean="0"/>
              <a:t>Увод</a:t>
            </a:r>
          </a:p>
          <a:p>
            <a:pPr marL="0" indent="0">
              <a:buNone/>
            </a:pPr>
            <a:endParaRPr lang="ru-RU" dirty="0" smtClean="0"/>
          </a:p>
          <a:p>
            <a:r>
              <a:rPr lang="ru-RU" dirty="0" smtClean="0"/>
              <a:t>Темата е важна, тъй като динамичното съдържание позволява на уеб приложенията да предоставят персонализирани и адаптивни интерфейси, които отговарят на нуждите на потребителите в реално време.</a:t>
            </a:r>
          </a:p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B66F3F-39FD-453C-AC6C-46ACBD56C978}" type="slidenum">
              <a:rPr lang="bg-BG" smtClean="0"/>
              <a:t>2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6348763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3.Описание: Представяне</a:t>
            </a:r>
          </a:p>
          <a:p>
            <a:endParaRPr lang="ru-RU" dirty="0" smtClean="0"/>
          </a:p>
          <a:p>
            <a:r>
              <a:rPr lang="ru-RU" dirty="0" smtClean="0"/>
              <a:t>Целта на настоящия дипломен проект е да </a:t>
            </a:r>
            <a:r>
              <a:rPr lang="ru-RU" dirty="0" smtClean="0"/>
              <a:t>разработя </a:t>
            </a:r>
            <a:r>
              <a:rPr lang="ru-RU" dirty="0" smtClean="0"/>
              <a:t>система за генериране на динамично съдържание в уеб приложения, използвайки Django - популярен уеб фреймуърк на Python.</a:t>
            </a:r>
          </a:p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B66F3F-39FD-453C-AC6C-46ACBD56C978}" type="slidenum">
              <a:rPr lang="bg-BG" smtClean="0"/>
              <a:t>3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7827868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4.Обща теория: Разделяне на функции.</a:t>
            </a:r>
          </a:p>
          <a:p>
            <a:endParaRPr lang="ru-RU" dirty="0" smtClean="0"/>
          </a:p>
          <a:p>
            <a:r>
              <a:rPr lang="ru-RU" dirty="0" smtClean="0"/>
              <a:t>В дипломния проект е направен обзор на основните компоненти на Django. </a:t>
            </a:r>
            <a:r>
              <a:rPr lang="ru-RU" dirty="0" smtClean="0"/>
              <a:t>Разгледала съм </a:t>
            </a:r>
            <a:r>
              <a:rPr lang="ru-RU" dirty="0" smtClean="0"/>
              <a:t>възможностите му за работа с динамично съдържание, включително шаблонизатор, наследяване на шаблони и използване на контекст.  Контекстът обикновено е Python речник, съдържащ ключовите стойностите, които </a:t>
            </a:r>
            <a:r>
              <a:rPr lang="ru-RU" dirty="0" smtClean="0"/>
              <a:t>са </a:t>
            </a:r>
            <a:r>
              <a:rPr lang="ru-RU" dirty="0" smtClean="0"/>
              <a:t>използвани в шаблона.</a:t>
            </a:r>
          </a:p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B66F3F-39FD-453C-AC6C-46ACBD56C978}" type="slidenum">
              <a:rPr lang="bg-BG" smtClean="0"/>
              <a:t>4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6611893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5.Описание: Структурата.</a:t>
            </a:r>
          </a:p>
          <a:p>
            <a:endParaRPr lang="ru-RU" dirty="0" smtClean="0"/>
          </a:p>
          <a:p>
            <a:r>
              <a:rPr lang="ru-RU" dirty="0" smtClean="0"/>
              <a:t>Съчетаването на теоретичната и практическата част на </a:t>
            </a:r>
            <a:r>
              <a:rPr lang="ru-RU" dirty="0" smtClean="0"/>
              <a:t>проекта осигурява </a:t>
            </a:r>
            <a:r>
              <a:rPr lang="ru-RU" dirty="0" smtClean="0"/>
              <a:t>не само задълбочено познание за Django, но и практически опит в разработката на уеб приложения, какъвто е стремежът на специалността „Приложно програмиране“. Успешното изпълнение на тези задачи допринсят до реализирането на ефективно и интуитивно ресторантско меню.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B66F3F-39FD-453C-AC6C-46ACBD56C978}" type="slidenum">
              <a:rPr lang="bg-BG" smtClean="0"/>
              <a:t>5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2973299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 startAt="6"/>
            </a:pPr>
            <a:r>
              <a:rPr lang="ru-RU" dirty="0" smtClean="0"/>
              <a:t>Наследяване и разширяване на шаблони.</a:t>
            </a:r>
          </a:p>
          <a:p>
            <a:pPr marL="0" indent="0">
              <a:buNone/>
            </a:pPr>
            <a:endParaRPr lang="ru-RU" dirty="0" smtClean="0"/>
          </a:p>
          <a:p>
            <a:pPr marL="0" indent="0">
              <a:buNone/>
            </a:pPr>
            <a:r>
              <a:rPr lang="ru-RU" dirty="0" smtClean="0"/>
              <a:t> Django предлага мощна функционалност за наследяване и разширяване на шаблони. Това помага за организиране на кода и намаляване на повторенията, което помага  представянето на информацията.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B66F3F-39FD-453C-AC6C-46ACBD56C978}" type="slidenum">
              <a:rPr lang="bg-BG" smtClean="0"/>
              <a:t>6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876727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7.</a:t>
            </a:r>
            <a:r>
              <a:rPr lang="ru-RU" baseline="0" dirty="0" smtClean="0"/>
              <a:t>  </a:t>
            </a:r>
            <a:r>
              <a:rPr lang="ru-RU" dirty="0" smtClean="0"/>
              <a:t>Основи на Django шаблонизацията.</a:t>
            </a:r>
          </a:p>
          <a:p>
            <a:endParaRPr lang="ru-RU" dirty="0" smtClean="0"/>
          </a:p>
          <a:p>
            <a:r>
              <a:rPr lang="ru-RU" dirty="0" smtClean="0"/>
              <a:t>Шаблонизацията в Django е процесът на разделяне на представянето на информацията (HTML структура) от самите данни. Шаблоните в Django позволяват на разработчиците да генерират HTML по структуриран и повторяем начин, следвайки принципите на разделение на отговорностите.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B66F3F-39FD-453C-AC6C-46ACBD56C978}" type="slidenum">
              <a:rPr lang="bg-BG" smtClean="0"/>
              <a:t>7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9730706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8. Обобщение на проекта.</a:t>
            </a:r>
          </a:p>
          <a:p>
            <a:endParaRPr lang="ru-RU" dirty="0" smtClean="0"/>
          </a:p>
          <a:p>
            <a:r>
              <a:rPr lang="ru-RU" dirty="0" smtClean="0"/>
              <a:t>Чрез разработването на система за онлайн меню, проектът успя да покаже как мощните инструменти на Django могат да бъдат използвани за създаване на адаптивни и интерактивни уеб приложения, които отговарят на изискванията на съвременния потребител.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B66F3F-39FD-453C-AC6C-46ACBD56C978}" type="slidenum">
              <a:rPr lang="bg-BG" smtClean="0"/>
              <a:t>8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3689042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 startAt="9"/>
            </a:pPr>
            <a:r>
              <a:rPr lang="ru-RU" dirty="0" smtClean="0"/>
              <a:t>Заключение.</a:t>
            </a:r>
          </a:p>
          <a:p>
            <a:pPr marL="0" indent="0">
              <a:buNone/>
            </a:pPr>
            <a:endParaRPr lang="ru-RU" dirty="0" smtClean="0"/>
          </a:p>
          <a:p>
            <a:r>
              <a:rPr lang="ru-RU" dirty="0" smtClean="0"/>
              <a:t>Това на кратко, е моят дипломен проект. Работата по  него ми даде възможност да се запозная в дълбочина с Django. Считам че поставените задачи са решени и заданието е изпълнено. Мисля, че се получи едно добро ресторантюрско приложение.</a:t>
            </a:r>
          </a:p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B66F3F-39FD-453C-AC6C-46ACBD56C978}" type="slidenum">
              <a:rPr lang="bg-BG" smtClean="0"/>
              <a:t>9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5935103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3048000" y="3124200"/>
            <a:ext cx="8229600" cy="1894362"/>
          </a:xfrm>
        </p:spPr>
        <p:txBody>
          <a:bodyPr/>
          <a:lstStyle>
            <a:lvl1pPr>
              <a:defRPr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3048000" y="5003322"/>
            <a:ext cx="8229600" cy="1371600"/>
          </a:xfrm>
        </p:spPr>
        <p:txBody>
          <a:bodyPr/>
          <a:lstStyle>
            <a:lvl1pPr marL="0" indent="0" algn="l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 bwMode="auto">
          <a:xfrm rot="5400000">
            <a:off x="10733828" y="1110597"/>
            <a:ext cx="2286000" cy="508000"/>
          </a:xfrm>
        </p:spPr>
        <p:txBody>
          <a:bodyPr/>
          <a:lstStyle/>
          <a:p>
            <a:fld id="{D31800C9-EC66-47F4-AD56-51F944F05AC2}" type="datetimeFigureOut">
              <a:rPr lang="bg-BG" smtClean="0"/>
              <a:t>16.5.2025 г.</a:t>
            </a:fld>
            <a:endParaRPr lang="bg-BG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10045959" y="4117661"/>
            <a:ext cx="3657600" cy="512064"/>
          </a:xfrm>
        </p:spPr>
        <p:txBody>
          <a:bodyPr/>
          <a:lstStyle/>
          <a:p>
            <a:endParaRPr lang="bg-BG"/>
          </a:p>
        </p:txBody>
      </p:sp>
      <p:sp>
        <p:nvSpPr>
          <p:cNvPr id="10" name="Rectangle 9"/>
          <p:cNvSpPr/>
          <p:nvPr/>
        </p:nvSpPr>
        <p:spPr bwMode="auto">
          <a:xfrm>
            <a:off x="508000" y="0"/>
            <a:ext cx="8128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2" name="Rectangle 11"/>
          <p:cNvSpPr/>
          <p:nvPr/>
        </p:nvSpPr>
        <p:spPr bwMode="auto">
          <a:xfrm>
            <a:off x="368448" y="0"/>
            <a:ext cx="139552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4" name="Rectangle 13"/>
          <p:cNvSpPr/>
          <p:nvPr/>
        </p:nvSpPr>
        <p:spPr bwMode="auto">
          <a:xfrm>
            <a:off x="1320800" y="0"/>
            <a:ext cx="242496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9" name="Rectangle 18"/>
          <p:cNvSpPr/>
          <p:nvPr/>
        </p:nvSpPr>
        <p:spPr bwMode="auto">
          <a:xfrm>
            <a:off x="1521760" y="0"/>
            <a:ext cx="30704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14179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18" name="Straight Connector 17"/>
          <p:cNvSpPr>
            <a:spLocks noChangeShapeType="1"/>
          </p:cNvSpPr>
          <p:nvPr/>
        </p:nvSpPr>
        <p:spPr bwMode="auto">
          <a:xfrm>
            <a:off x="12192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20" name="Straight Connector 19"/>
          <p:cNvSpPr>
            <a:spLocks noChangeShapeType="1"/>
          </p:cNvSpPr>
          <p:nvPr/>
        </p:nvSpPr>
        <p:spPr bwMode="auto">
          <a:xfrm>
            <a:off x="1138816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2302187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1422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22" name="Straight Connector 21"/>
          <p:cNvSpPr>
            <a:spLocks noChangeShapeType="1"/>
          </p:cNvSpPr>
          <p:nvPr/>
        </p:nvSpPr>
        <p:spPr bwMode="auto">
          <a:xfrm>
            <a:off x="12151808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27" name="Rectangle 26"/>
          <p:cNvSpPr/>
          <p:nvPr/>
        </p:nvSpPr>
        <p:spPr bwMode="auto">
          <a:xfrm>
            <a:off x="1625600" y="0"/>
            <a:ext cx="1016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21" name="Oval 20"/>
          <p:cNvSpPr/>
          <p:nvPr/>
        </p:nvSpPr>
        <p:spPr bwMode="auto">
          <a:xfrm>
            <a:off x="812800" y="3429000"/>
            <a:ext cx="1727200" cy="1295400"/>
          </a:xfrm>
          <a:prstGeom prst="ellipse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23" name="Oval 22"/>
          <p:cNvSpPr/>
          <p:nvPr/>
        </p:nvSpPr>
        <p:spPr bwMode="auto">
          <a:xfrm>
            <a:off x="1746176" y="4866752"/>
            <a:ext cx="855232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24" name="Oval 23"/>
          <p:cNvSpPr/>
          <p:nvPr/>
        </p:nvSpPr>
        <p:spPr bwMode="auto">
          <a:xfrm>
            <a:off x="1454773" y="5500632"/>
            <a:ext cx="18288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26" name="Oval 25"/>
          <p:cNvSpPr/>
          <p:nvPr/>
        </p:nvSpPr>
        <p:spPr bwMode="auto">
          <a:xfrm>
            <a:off x="2218944" y="5788152"/>
            <a:ext cx="36576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25" name="Oval 24"/>
          <p:cNvSpPr/>
          <p:nvPr/>
        </p:nvSpPr>
        <p:spPr>
          <a:xfrm>
            <a:off x="2540000" y="4495800"/>
            <a:ext cx="48768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 bwMode="auto">
          <a:xfrm>
            <a:off x="1767392" y="4928702"/>
            <a:ext cx="812800" cy="517524"/>
          </a:xfrm>
        </p:spPr>
        <p:txBody>
          <a:bodyPr/>
          <a:lstStyle/>
          <a:p>
            <a:fld id="{1D06AACB-C0E8-4006-8876-0AAADD6FD953}" type="slidenum">
              <a:rPr lang="bg-BG" smtClean="0"/>
              <a:t>‹#›</a:t>
            </a:fld>
            <a:endParaRPr lang="bg-BG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800C9-EC66-47F4-AD56-51F944F05AC2}" type="datetimeFigureOut">
              <a:rPr lang="bg-BG" smtClean="0"/>
              <a:t>16.5.2025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6AACB-C0E8-4006-8876-0AAADD6FD953}" type="slidenum">
              <a:rPr lang="bg-BG" smtClean="0"/>
              <a:t>‹#›</a:t>
            </a:fld>
            <a:endParaRPr lang="bg-BG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0"/>
            <a:ext cx="223520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800C9-EC66-47F4-AD56-51F944F05AC2}" type="datetimeFigureOut">
              <a:rPr lang="bg-BG" smtClean="0"/>
              <a:t>16.5.2025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6AACB-C0E8-4006-8876-0AAADD6FD953}" type="slidenum">
              <a:rPr lang="bg-BG" smtClean="0"/>
              <a:t>‹#›</a:t>
            </a:fld>
            <a:endParaRPr lang="bg-BG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609600" y="1600200"/>
            <a:ext cx="9956800" cy="4873752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D31800C9-EC66-47F4-AD56-51F944F05AC2}" type="datetimeFigureOut">
              <a:rPr lang="bg-BG" smtClean="0"/>
              <a:t>16.5.2025 г.</a:t>
            </a:fld>
            <a:endParaRPr lang="bg-BG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1D06AACB-C0E8-4006-8876-0AAADD6FD953}" type="slidenum">
              <a:rPr lang="bg-BG" smtClean="0"/>
              <a:t>‹#›</a:t>
            </a:fld>
            <a:endParaRPr lang="bg-BG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bg-BG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0" y="2895600"/>
            <a:ext cx="8229600" cy="2053590"/>
          </a:xfrm>
        </p:spPr>
        <p:txBody>
          <a:bodyPr/>
          <a:lstStyle>
            <a:lvl1pPr algn="l">
              <a:buNone/>
              <a:defRPr sz="3000" b="1" cap="small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0" y="5010150"/>
            <a:ext cx="8229600" cy="1371600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>
          <a:xfrm rot="5400000">
            <a:off x="10732008" y="1106932"/>
            <a:ext cx="2286000" cy="508000"/>
          </a:xfrm>
        </p:spPr>
        <p:txBody>
          <a:bodyPr/>
          <a:lstStyle/>
          <a:p>
            <a:fld id="{D31800C9-EC66-47F4-AD56-51F944F05AC2}" type="datetimeFigureOut">
              <a:rPr lang="bg-BG" smtClean="0"/>
              <a:t>16.5.2025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10046208" y="4114800"/>
            <a:ext cx="3657600" cy="512064"/>
          </a:xfrm>
        </p:spPr>
        <p:txBody>
          <a:bodyPr/>
          <a:lstStyle/>
          <a:p>
            <a:endParaRPr lang="bg-BG"/>
          </a:p>
        </p:txBody>
      </p:sp>
      <p:sp>
        <p:nvSpPr>
          <p:cNvPr id="9" name="Rectangle 8"/>
          <p:cNvSpPr/>
          <p:nvPr/>
        </p:nvSpPr>
        <p:spPr bwMode="auto">
          <a:xfrm>
            <a:off x="508000" y="0"/>
            <a:ext cx="8128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0" name="Rectangle 9"/>
          <p:cNvSpPr/>
          <p:nvPr/>
        </p:nvSpPr>
        <p:spPr bwMode="auto">
          <a:xfrm>
            <a:off x="368448" y="0"/>
            <a:ext cx="139552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1" name="Rectangle 10"/>
          <p:cNvSpPr/>
          <p:nvPr/>
        </p:nvSpPr>
        <p:spPr bwMode="auto">
          <a:xfrm>
            <a:off x="1320800" y="0"/>
            <a:ext cx="242496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2" name="Rectangle 11"/>
          <p:cNvSpPr/>
          <p:nvPr/>
        </p:nvSpPr>
        <p:spPr bwMode="auto">
          <a:xfrm>
            <a:off x="1521760" y="0"/>
            <a:ext cx="30704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>
            <a:off x="14179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14" name="Straight Connector 13"/>
          <p:cNvSpPr>
            <a:spLocks noChangeShapeType="1"/>
          </p:cNvSpPr>
          <p:nvPr/>
        </p:nvSpPr>
        <p:spPr bwMode="auto">
          <a:xfrm>
            <a:off x="12192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1138816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2302187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17" name="Straight Connector 16"/>
          <p:cNvSpPr>
            <a:spLocks noChangeShapeType="1"/>
          </p:cNvSpPr>
          <p:nvPr/>
        </p:nvSpPr>
        <p:spPr bwMode="auto">
          <a:xfrm>
            <a:off x="1422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18" name="Rectangle 17"/>
          <p:cNvSpPr/>
          <p:nvPr/>
        </p:nvSpPr>
        <p:spPr bwMode="auto">
          <a:xfrm>
            <a:off x="1625600" y="0"/>
            <a:ext cx="1016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19" name="Oval 18"/>
          <p:cNvSpPr/>
          <p:nvPr/>
        </p:nvSpPr>
        <p:spPr bwMode="auto">
          <a:xfrm>
            <a:off x="812800" y="3429000"/>
            <a:ext cx="1727200" cy="129540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20" name="Oval 19"/>
          <p:cNvSpPr/>
          <p:nvPr/>
        </p:nvSpPr>
        <p:spPr bwMode="auto">
          <a:xfrm>
            <a:off x="1766272" y="4866752"/>
            <a:ext cx="855232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21" name="Oval 20"/>
          <p:cNvSpPr/>
          <p:nvPr/>
        </p:nvSpPr>
        <p:spPr bwMode="auto">
          <a:xfrm>
            <a:off x="1454773" y="5500632"/>
            <a:ext cx="18288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22" name="Oval 21"/>
          <p:cNvSpPr/>
          <p:nvPr/>
        </p:nvSpPr>
        <p:spPr bwMode="auto">
          <a:xfrm>
            <a:off x="2218944" y="5791200"/>
            <a:ext cx="36576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23" name="Oval 22"/>
          <p:cNvSpPr/>
          <p:nvPr/>
        </p:nvSpPr>
        <p:spPr bwMode="auto">
          <a:xfrm>
            <a:off x="2505387" y="4479888"/>
            <a:ext cx="48768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26" name="Straight Connector 25"/>
          <p:cNvSpPr>
            <a:spLocks noChangeShapeType="1"/>
          </p:cNvSpPr>
          <p:nvPr/>
        </p:nvSpPr>
        <p:spPr bwMode="auto">
          <a:xfrm>
            <a:off x="12130592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>
          <a:xfrm>
            <a:off x="1787488" y="4928702"/>
            <a:ext cx="812800" cy="517524"/>
          </a:xfrm>
        </p:spPr>
        <p:txBody>
          <a:bodyPr/>
          <a:lstStyle/>
          <a:p>
            <a:fld id="{1D06AACB-C0E8-4006-8876-0AAADD6FD953}" type="slidenum">
              <a:rPr lang="bg-BG" smtClean="0"/>
              <a:t>‹#›</a:t>
            </a:fld>
            <a:endParaRPr lang="bg-BG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800C9-EC66-47F4-AD56-51F944F05AC2}" type="datetimeFigureOut">
              <a:rPr lang="bg-BG" smtClean="0"/>
              <a:t>16.5.2025 г.</a:t>
            </a:fld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6AACB-C0E8-4006-8876-0AAADD6FD953}" type="slidenum">
              <a:rPr lang="bg-BG" smtClean="0"/>
              <a:t>‹#›</a:t>
            </a:fld>
            <a:endParaRPr lang="bg-BG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609600" y="1600200"/>
            <a:ext cx="48768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5693664" y="1600200"/>
            <a:ext cx="48768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10058400" cy="1143000"/>
          </a:xfrm>
        </p:spPr>
        <p:txBody>
          <a:bodyPr anchor="b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800C9-EC66-47F4-AD56-51F944F05AC2}" type="datetimeFigureOut">
              <a:rPr lang="bg-BG" smtClean="0"/>
              <a:t>16.5.2025 г.</a:t>
            </a:fld>
            <a:endParaRPr lang="bg-BG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6AACB-C0E8-4006-8876-0AAADD6FD953}" type="slidenum">
              <a:rPr lang="bg-BG" smtClean="0"/>
              <a:t>‹#›</a:t>
            </a:fld>
            <a:endParaRPr lang="bg-BG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09600" y="2362200"/>
            <a:ext cx="4876800" cy="38862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5829300" y="2362200"/>
            <a:ext cx="4876800" cy="38862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"/>
          </p:nvPr>
        </p:nvSpPr>
        <p:spPr>
          <a:xfrm>
            <a:off x="609600" y="1569720"/>
            <a:ext cx="48768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3"/>
          </p:nvPr>
        </p:nvSpPr>
        <p:spPr>
          <a:xfrm>
            <a:off x="5791200" y="1569720"/>
            <a:ext cx="48768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D31800C9-EC66-47F4-AD56-51F944F05AC2}" type="datetimeFigureOut">
              <a:rPr lang="bg-BG" smtClean="0"/>
              <a:t>16.5.2025 г.</a:t>
            </a:fld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1D06AACB-C0E8-4006-8876-0AAADD6FD953}" type="slidenum">
              <a:rPr lang="bg-BG" smtClean="0"/>
              <a:t>‹#›</a:t>
            </a:fld>
            <a:endParaRPr lang="bg-BG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bg-BG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800C9-EC66-47F4-AD56-51F944F05AC2}" type="datetimeFigureOut">
              <a:rPr lang="bg-BG" smtClean="0"/>
              <a:t>16.5.2025 г.</a:t>
            </a:fld>
            <a:endParaRPr lang="bg-BG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6AACB-C0E8-4006-8876-0AAADD6FD953}" type="slidenum">
              <a:rPr lang="bg-BG" smtClean="0"/>
              <a:t>‹#›</a:t>
            </a:fld>
            <a:endParaRPr lang="bg-BG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11684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5400000">
            <a:off x="5547360" y="3124200"/>
            <a:ext cx="6309360" cy="609600"/>
          </a:xfrm>
        </p:spPr>
        <p:txBody>
          <a:bodyPr anchor="b"/>
          <a:lstStyle>
            <a:lvl1pPr algn="l">
              <a:buNone/>
              <a:defRPr sz="2000" b="1" cap="small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9083040" y="274320"/>
            <a:ext cx="2036064" cy="4983480"/>
          </a:xfrm>
        </p:spPr>
        <p:txBody>
          <a:bodyPr/>
          <a:lstStyle>
            <a:lvl1pPr marL="0" indent="0">
              <a:spcBef>
                <a:spcPts val="400"/>
              </a:spcBef>
              <a:spcAft>
                <a:spcPts val="1000"/>
              </a:spcAft>
              <a:buNone/>
              <a:defRPr sz="12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83312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 dirty="0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8256395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 dirty="0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119888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12" name="Rectangle 11"/>
          <p:cNvSpPr/>
          <p:nvPr/>
        </p:nvSpPr>
        <p:spPr bwMode="auto">
          <a:xfrm>
            <a:off x="11785600" y="0"/>
            <a:ext cx="4064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>
            <a:off x="118872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14" name="Oval 13"/>
          <p:cNvSpPr/>
          <p:nvPr/>
        </p:nvSpPr>
        <p:spPr>
          <a:xfrm>
            <a:off x="10875264" y="5715000"/>
            <a:ext cx="73152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"/>
          </p:nvPr>
        </p:nvSpPr>
        <p:spPr>
          <a:xfrm>
            <a:off x="406400" y="274320"/>
            <a:ext cx="7518400" cy="6327648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1" name="Date Placeholder 20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D31800C9-EC66-47F4-AD56-51F944F05AC2}" type="datetimeFigureOut">
              <a:rPr lang="bg-BG" smtClean="0"/>
              <a:t>16.5.2025 г.</a:t>
            </a:fld>
            <a:endParaRPr lang="bg-BG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1D06AACB-C0E8-4006-8876-0AAADD6FD953}" type="slidenum">
              <a:rPr lang="bg-BG" smtClean="0"/>
              <a:t>‹#›</a:t>
            </a:fld>
            <a:endParaRPr lang="bg-BG"/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bg-BG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11684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13" name="Oval 12"/>
          <p:cNvSpPr/>
          <p:nvPr/>
        </p:nvSpPr>
        <p:spPr>
          <a:xfrm>
            <a:off x="10875264" y="5715000"/>
            <a:ext cx="73152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5400000">
            <a:off x="5518404" y="3124200"/>
            <a:ext cx="6309360" cy="609600"/>
          </a:xfrm>
        </p:spPr>
        <p:txBody>
          <a:bodyPr anchor="b"/>
          <a:lstStyle>
            <a:lvl1pPr algn="l">
              <a:buNone/>
              <a:defRPr sz="20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229600" cy="6858000"/>
          </a:xfrm>
          <a:solidFill>
            <a:schemeClr val="bg2"/>
          </a:solidFill>
          <a:ln w="1270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buNone/>
              <a:defRPr sz="3200"/>
            </a:lvl1pPr>
          </a:lstStyle>
          <a:p>
            <a:pPr algn="ctr" eaLnBrk="1" latinLnBrk="0" hangingPunct="1">
              <a:buFontTx/>
              <a:buNone/>
            </a:pPr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021064" y="264795"/>
            <a:ext cx="2032000" cy="4956048"/>
          </a:xfrm>
        </p:spPr>
        <p:txBody>
          <a:bodyPr rot="0" spcFirstLastPara="0" vertOverflow="overflow" horzOverflow="overflow" vert="horz" wrap="square" lIns="91440" tIns="45720" rIns="91440" bIns="45720" numCol="1" spcCol="274320" rtlCol="0" fromWordArt="0" anchor="t" anchorCtr="0" forceAA="0" compatLnSpc="1">
            <a:normAutofit/>
          </a:bodyPr>
          <a:lstStyle>
            <a:lvl1pPr marL="0" indent="0">
              <a:spcBef>
                <a:spcPts val="100"/>
              </a:spcBef>
              <a:spcAft>
                <a:spcPts val="400"/>
              </a:spcAft>
              <a:buFontTx/>
              <a:buNone/>
              <a:defRPr sz="12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11988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11" name="Rectangle 10"/>
          <p:cNvSpPr/>
          <p:nvPr/>
        </p:nvSpPr>
        <p:spPr bwMode="auto">
          <a:xfrm>
            <a:off x="11785600" y="0"/>
            <a:ext cx="406400" cy="6858000"/>
          </a:xfrm>
          <a:prstGeom prst="rect">
            <a:avLst/>
          </a:prstGeom>
          <a:solidFill>
            <a:schemeClr val="accent1">
              <a:tint val="6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2" name="Straight Connector 11"/>
          <p:cNvSpPr>
            <a:spLocks noChangeShapeType="1"/>
          </p:cNvSpPr>
          <p:nvPr/>
        </p:nvSpPr>
        <p:spPr bwMode="auto">
          <a:xfrm>
            <a:off x="118872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19" name="Straight Connector 18"/>
          <p:cNvSpPr>
            <a:spLocks noChangeShapeType="1"/>
          </p:cNvSpPr>
          <p:nvPr/>
        </p:nvSpPr>
        <p:spPr bwMode="auto">
          <a:xfrm>
            <a:off x="83312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 dirty="0"/>
          </a:p>
        </p:txBody>
      </p:sp>
      <p:sp>
        <p:nvSpPr>
          <p:cNvPr id="20" name="Straight Connector 19"/>
          <p:cNvSpPr>
            <a:spLocks noChangeShapeType="1"/>
          </p:cNvSpPr>
          <p:nvPr/>
        </p:nvSpPr>
        <p:spPr bwMode="auto">
          <a:xfrm>
            <a:off x="8256395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 dirty="0"/>
          </a:p>
        </p:txBody>
      </p:sp>
      <p:sp>
        <p:nvSpPr>
          <p:cNvPr id="17" name="Date Placeholder 1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D31800C9-EC66-47F4-AD56-51F944F05AC2}" type="datetimeFigureOut">
              <a:rPr lang="bg-BG" smtClean="0"/>
              <a:t>16.5.2025 г.</a:t>
            </a:fld>
            <a:endParaRPr lang="bg-BG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1D06AACB-C0E8-4006-8876-0AAADD6FD953}" type="slidenum">
              <a:rPr lang="bg-BG" smtClean="0"/>
              <a:t>‹#›</a:t>
            </a:fld>
            <a:endParaRPr lang="bg-BG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bg-BG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11684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 dirty="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609600" y="274638"/>
            <a:ext cx="9956800" cy="1143000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9956800" cy="487375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 rot="5400000">
            <a:off x="10454640" y="1017843"/>
            <a:ext cx="2011680" cy="512064"/>
          </a:xfrm>
          <a:prstGeom prst="rect">
            <a:avLst/>
          </a:prstGeom>
        </p:spPr>
        <p:txBody>
          <a:bodyPr vert="horz" anchor="ctr" anchorCtr="0"/>
          <a:lstStyle>
            <a:lvl1pPr algn="r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fld id="{D31800C9-EC66-47F4-AD56-51F944F05AC2}" type="datetimeFigureOut">
              <a:rPr lang="bg-BG" smtClean="0"/>
              <a:t>16.5.2025 г.</a:t>
            </a:fld>
            <a:endParaRPr lang="bg-BG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 rot="5400000">
            <a:off x="9853648" y="3676280"/>
            <a:ext cx="3200400" cy="487680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endParaRPr lang="bg-BG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101600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119888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10" name="Rectangle 9"/>
          <p:cNvSpPr/>
          <p:nvPr/>
        </p:nvSpPr>
        <p:spPr bwMode="auto">
          <a:xfrm>
            <a:off x="11785600" y="0"/>
            <a:ext cx="4064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118872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12" name="Oval 11"/>
          <p:cNvSpPr/>
          <p:nvPr/>
        </p:nvSpPr>
        <p:spPr>
          <a:xfrm>
            <a:off x="10875264" y="5715000"/>
            <a:ext cx="73152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10838688" y="5734050"/>
            <a:ext cx="812800" cy="521208"/>
          </a:xfrm>
          <a:prstGeom prst="rect">
            <a:avLst/>
          </a:prstGeom>
        </p:spPr>
        <p:txBody>
          <a:bodyPr vert="horz" anchor="ctr"/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1D06AACB-C0E8-4006-8876-0AAADD6FD953}" type="slidenum">
              <a:rPr lang="bg-BG" smtClean="0"/>
              <a:t>‹#›</a:t>
            </a:fld>
            <a:endParaRPr lang="bg-BG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3000" b="0" kern="1200" cap="sm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0000"/>
        <a:buFont typeface="Wingdings"/>
        <a:buChar char="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182880" algn="l" rtl="0" eaLnBrk="1" latinLnBrk="0" hangingPunct="1">
        <a:spcBef>
          <a:spcPct val="20000"/>
        </a:spcBef>
        <a:buClr>
          <a:schemeClr val="accent2">
            <a:tint val="60000"/>
          </a:schemeClr>
        </a:buClr>
        <a:buSzPct val="68000"/>
        <a:buFont typeface="Wingdings 2"/>
        <a:buChar char="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rtl="0" eaLnBrk="1" latinLnBrk="0" hangingPunct="1">
        <a:spcBef>
          <a:spcPct val="20000"/>
        </a:spcBef>
        <a:buClr>
          <a:schemeClr val="accent1"/>
        </a:buClr>
        <a:buChar char="•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201168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ct val="20000"/>
        </a:spcBef>
        <a:buClr>
          <a:schemeClr val="accent2"/>
        </a:buClr>
        <a:buChar char="•"/>
        <a:defRPr kumimoji="0" sz="1400" kern="1200" cap="small" baseline="0">
          <a:solidFill>
            <a:schemeClr val="tx2"/>
          </a:solidFill>
          <a:latin typeface="+mn-lt"/>
          <a:ea typeface="+mn-ea"/>
          <a:cs typeface="+mn-cs"/>
        </a:defRPr>
      </a:lvl8pPr>
      <a:lvl9pPr marL="256032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Char char="•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m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m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m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m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mp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51784" y="188640"/>
            <a:ext cx="5452120" cy="3262514"/>
          </a:xfrm>
        </p:spPr>
        <p:txBody>
          <a:bodyPr>
            <a:normAutofit fontScale="90000"/>
          </a:bodyPr>
          <a:lstStyle/>
          <a:p>
            <a:pPr algn="ctr"/>
            <a:r>
              <a:rPr lang="bg-BG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bg-BG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bg-BG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bg-BG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bg-BG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bg-BG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bg-BG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bg-BG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bg-BG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bg-BG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bg-BG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bg-BG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bg-BG" sz="1300" dirty="0">
                <a:latin typeface="Bahnschrift SemiBold" panose="020B0502040204020203" pitchFamily="34" charset="0"/>
                <a:cs typeface="Times New Roman" panose="02020603050405020304" pitchFamily="18" charset="0"/>
              </a:rPr>
              <a:t>Държавен изпит за придобиване на трета степен на професионална квалификация – част по теприя</a:t>
            </a:r>
            <a:br>
              <a:rPr lang="bg-BG" sz="1300" dirty="0">
                <a:latin typeface="Bahnschrift SemiBold" panose="020B0502040204020203" pitchFamily="34" charset="0"/>
                <a:cs typeface="Times New Roman" panose="02020603050405020304" pitchFamily="18" charset="0"/>
              </a:rPr>
            </a:br>
            <a:r>
              <a:rPr lang="bg-BG" sz="1300" dirty="0">
                <a:latin typeface="Bahnschrift SemiBold" panose="020B0502040204020203" pitchFamily="34" charset="0"/>
                <a:cs typeface="Times New Roman" panose="02020603050405020304" pitchFamily="18" charset="0"/>
              </a:rPr>
              <a:t> на проекта по професия код 481030 „Приложен програмист“</a:t>
            </a:r>
            <a:br>
              <a:rPr lang="bg-BG" sz="1300" dirty="0">
                <a:latin typeface="Bahnschrift SemiBold" panose="020B0502040204020203" pitchFamily="34" charset="0"/>
                <a:cs typeface="Times New Roman" panose="02020603050405020304" pitchFamily="18" charset="0"/>
              </a:rPr>
            </a:br>
            <a:r>
              <a:rPr lang="bg-BG" sz="1300" dirty="0">
                <a:latin typeface="Bahnschrift SemiBold" panose="020B0502040204020203" pitchFamily="34" charset="0"/>
                <a:cs typeface="Times New Roman" panose="02020603050405020304" pitchFamily="18" charset="0"/>
              </a:rPr>
              <a:t>специалност код 4810301 „ Приложно програмиране“</a:t>
            </a:r>
            <a:br>
              <a:rPr lang="bg-BG" sz="1300" dirty="0">
                <a:latin typeface="Bahnschrift SemiBold" panose="020B0502040204020203" pitchFamily="34" charset="0"/>
                <a:cs typeface="Times New Roman" panose="02020603050405020304" pitchFamily="18" charset="0"/>
              </a:rPr>
            </a:br>
            <a:r>
              <a:rPr lang="bg-BG" sz="1300" dirty="0">
                <a:latin typeface="Bahnschrift SemiBold" panose="020B0502040204020203" pitchFamily="34" charset="0"/>
                <a:cs typeface="Times New Roman" panose="02020603050405020304" pitchFamily="18" charset="0"/>
              </a:rPr>
              <a:t/>
            </a:r>
            <a:br>
              <a:rPr lang="bg-BG" sz="1300" dirty="0">
                <a:latin typeface="Bahnschrift SemiBold" panose="020B0502040204020203" pitchFamily="34" charset="0"/>
                <a:cs typeface="Times New Roman" panose="02020603050405020304" pitchFamily="18" charset="0"/>
              </a:rPr>
            </a:br>
            <a:r>
              <a:rPr lang="bg-BG" sz="1600" dirty="0">
                <a:latin typeface="Bahnschrift SemiBold" panose="020B0502040204020203" pitchFamily="34" charset="0"/>
                <a:cs typeface="Times New Roman" panose="02020603050405020304" pitchFamily="18" charset="0"/>
              </a:rPr>
              <a:t/>
            </a:r>
            <a:br>
              <a:rPr lang="bg-BG" sz="1600" dirty="0">
                <a:latin typeface="Bahnschrift SemiBold" panose="020B0502040204020203" pitchFamily="34" charset="0"/>
                <a:cs typeface="Times New Roman" panose="02020603050405020304" pitchFamily="18" charset="0"/>
              </a:rPr>
            </a:br>
            <a:r>
              <a:rPr lang="bg-BG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bg-BG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bg-BG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bg-BG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bg-BG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bg-BG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bg-BG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bg-BG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bg-BG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bg-BG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bg-BG" sz="1300" dirty="0">
                <a:latin typeface="Bahnschrift SemiBold" panose="020B0502040204020203" pitchFamily="34" charset="0"/>
                <a:cs typeface="Times New Roman" panose="02020603050405020304" pitchFamily="18" charset="0"/>
              </a:rPr>
              <a:t>Тема: </a:t>
            </a:r>
            <a:r>
              <a:rPr lang="ru-RU" sz="1300" dirty="0">
                <a:latin typeface="Bahnschrift SemiBold" panose="020B0502040204020203" pitchFamily="34" charset="0"/>
                <a:cs typeface="Times New Roman" panose="02020603050405020304" pitchFamily="18" charset="0"/>
              </a:rPr>
              <a:t>„Django за генериране на динамични уеб страници чрез използване на шаблони - шаблонизатор, наследяване и разширяване на шаблони, генериране и използване на контекст, което е илюстрирано от  ресторантюрско меню.‘‘</a:t>
            </a:r>
            <a:endParaRPr lang="bg-BG" sz="1300" dirty="0">
              <a:latin typeface="Bahnschrift SemiBold" panose="020B0502040204020203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680176" y="5003322"/>
            <a:ext cx="2302024" cy="1371600"/>
          </a:xfrm>
        </p:spPr>
        <p:txBody>
          <a:bodyPr>
            <a:normAutofit/>
          </a:bodyPr>
          <a:lstStyle/>
          <a:p>
            <a:r>
              <a:rPr lang="bg-BG" sz="1200" b="0" dirty="0">
                <a:latin typeface="Bahnschrift SemiBold" panose="020B0502040204020203" pitchFamily="34" charset="0"/>
              </a:rPr>
              <a:t>Дипломант:</a:t>
            </a:r>
          </a:p>
          <a:p>
            <a:r>
              <a:rPr lang="bg-BG" sz="1200" b="0" dirty="0">
                <a:latin typeface="Bahnschrift SemiBold" panose="020B0502040204020203" pitchFamily="34" charset="0"/>
              </a:rPr>
              <a:t>                      Ванеса Цукова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7689" y="188641"/>
            <a:ext cx="1177305" cy="1177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091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7568" y="2060848"/>
            <a:ext cx="7467600" cy="1143000"/>
          </a:xfrm>
        </p:spPr>
        <p:txBody>
          <a:bodyPr/>
          <a:lstStyle/>
          <a:p>
            <a:pPr algn="ctr"/>
            <a:r>
              <a:rPr lang="bg-BG" sz="2800" b="1" dirty="0"/>
              <a:t>Благодаря за вниманието</a:t>
            </a:r>
            <a:r>
              <a:rPr lang="bg-BG" dirty="0" smtClean="0"/>
              <a:t>!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356258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Clippi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1"/>
          <a:stretch/>
        </p:blipFill>
        <p:spPr>
          <a:xfrm>
            <a:off x="-1" y="-99392"/>
            <a:ext cx="12191999" cy="695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303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Clippi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" t="-678" b="678"/>
          <a:stretch/>
        </p:blipFill>
        <p:spPr>
          <a:xfrm>
            <a:off x="0" y="-99392"/>
            <a:ext cx="12191999" cy="695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86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Restaurant Web Design Examples to Take Inspiration From | Truelogic H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288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47728" y="0"/>
            <a:ext cx="7395592" cy="571500"/>
          </a:xfrm>
        </p:spPr>
        <p:txBody>
          <a:bodyPr>
            <a:normAutofit/>
          </a:bodyPr>
          <a:lstStyle/>
          <a:p>
            <a:r>
              <a:rPr lang="bg-BG" sz="2400" b="1" dirty="0"/>
              <a:t>Стуктура на приложението</a:t>
            </a:r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8996"/>
            <a:ext cx="12191999" cy="623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609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274638"/>
            <a:ext cx="7467600" cy="562074"/>
          </a:xfrm>
        </p:spPr>
        <p:txBody>
          <a:bodyPr>
            <a:normAutofit/>
          </a:bodyPr>
          <a:lstStyle/>
          <a:p>
            <a:pPr algn="ctr"/>
            <a:r>
              <a:rPr lang="bg-BG" sz="2400" b="1" dirty="0"/>
              <a:t>Наследяване и разширяване на шаблони</a:t>
            </a:r>
          </a:p>
        </p:txBody>
      </p:sp>
      <p:pic>
        <p:nvPicPr>
          <p:cNvPr id="4098" name="Picture 2" descr="ФОНОВЕ, БЛАНКИ - ХАРТИЯ ЗА ПЕЧАТ НА МЕНЮТА, ПРИМЕРНИ МЕНЮТА ЗА ЗАВЕДЕНИЯ,  ГОТОВИ ШАБЛОНИ ЗА МЕНЮТА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66" t="-12494" r="2164" b="14788"/>
          <a:stretch/>
        </p:blipFill>
        <p:spPr bwMode="auto">
          <a:xfrm>
            <a:off x="2351585" y="706822"/>
            <a:ext cx="7367699" cy="6151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4190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95600" y="-571500"/>
            <a:ext cx="7467600" cy="1143000"/>
          </a:xfrm>
        </p:spPr>
        <p:txBody>
          <a:bodyPr>
            <a:normAutofit/>
          </a:bodyPr>
          <a:lstStyle/>
          <a:p>
            <a:pPr algn="ctr"/>
            <a:r>
              <a:rPr lang="bg-BG" sz="2400" b="1" dirty="0"/>
              <a:t>Основи на </a:t>
            </a:r>
            <a:r>
              <a:rPr lang="en-US" sz="2400" b="1" dirty="0"/>
              <a:t>Django – </a:t>
            </a:r>
            <a:r>
              <a:rPr lang="bg-BG" sz="2400" b="1" dirty="0"/>
              <a:t>шаблонизация</a:t>
            </a:r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6712"/>
            <a:ext cx="6945664" cy="3537666"/>
          </a:xfrm>
          <a:prstGeom prst="rect">
            <a:avLst/>
          </a:prstGeom>
        </p:spPr>
      </p:pic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2126" y="3645024"/>
            <a:ext cx="7679874" cy="3212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811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7528" y="-459432"/>
            <a:ext cx="7467600" cy="1143000"/>
          </a:xfrm>
        </p:spPr>
        <p:txBody>
          <a:bodyPr>
            <a:normAutofit/>
          </a:bodyPr>
          <a:lstStyle/>
          <a:p>
            <a:r>
              <a:rPr lang="bg-BG" sz="2400" b="1" dirty="0"/>
              <a:t>Обобщение на проекта</a:t>
            </a:r>
          </a:p>
        </p:txBody>
      </p:sp>
      <p:pic>
        <p:nvPicPr>
          <p:cNvPr id="5122" name="Picture 2" descr="Django: The Ultimate Python Web Framework for Developers - Coderi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64704"/>
            <a:ext cx="12192000" cy="6093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1547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flipV="1">
            <a:off x="2279576" y="-387424"/>
            <a:ext cx="6891536" cy="110225"/>
          </a:xfrm>
        </p:spPr>
        <p:txBody>
          <a:bodyPr>
            <a:normAutofit fontScale="90000"/>
          </a:bodyPr>
          <a:lstStyle/>
          <a:p>
            <a:endParaRPr lang="bg-BG" sz="2400" dirty="0"/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996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el">
  <a:themeElements>
    <a:clrScheme name="Executive">
      <a:dk1>
        <a:sysClr val="windowText" lastClr="000000"/>
      </a:dk1>
      <a:lt1>
        <a:sysClr val="window" lastClr="FFFFFF"/>
      </a:lt1>
      <a:dk2>
        <a:srgbClr val="2F5897"/>
      </a:dk2>
      <a:lt2>
        <a:srgbClr val="E4E9EF"/>
      </a:lt2>
      <a:accent1>
        <a:srgbClr val="6076B4"/>
      </a:accent1>
      <a:accent2>
        <a:srgbClr val="9C5252"/>
      </a:accent2>
      <a:accent3>
        <a:srgbClr val="E68422"/>
      </a:accent3>
      <a:accent4>
        <a:srgbClr val="846648"/>
      </a:accent4>
      <a:accent5>
        <a:srgbClr val="63891F"/>
      </a:accent5>
      <a:accent6>
        <a:srgbClr val="758085"/>
      </a:accent6>
      <a:hlink>
        <a:srgbClr val="3399FF"/>
      </a:hlink>
      <a:folHlink>
        <a:srgbClr val="B2B2B2"/>
      </a:folHlink>
    </a:clrScheme>
    <a:fontScheme name="Oriel">
      <a:majorFont>
        <a:latin typeface="Century Schoolbook"/>
        <a:ea typeface=""/>
        <a:cs typeface=""/>
        <a:font script="Jpan" typeface="ＭＳ Ｐ明朝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Schoolbook"/>
        <a:ea typeface=""/>
        <a:cs typeface=""/>
        <a:font script="Jpan" typeface="ＭＳ Ｐ明朝"/>
        <a:font script="Hang" typeface="휴먼매직체"/>
        <a:font script="Hans" typeface="宋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iel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60000"/>
              </a:schemeClr>
            </a:gs>
            <a:gs pos="30000">
              <a:schemeClr val="phClr">
                <a:tint val="38000"/>
                <a:satMod val="260000"/>
              </a:schemeClr>
            </a:gs>
            <a:gs pos="75000">
              <a:schemeClr val="phClr">
                <a:tint val="55000"/>
                <a:satMod val="255000"/>
              </a:schemeClr>
            </a:gs>
            <a:gs pos="100000">
              <a:schemeClr val="phClr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gradFill rotWithShape="1">
          <a:gsLst>
            <a:gs pos="0">
              <a:schemeClr val="phClr">
                <a:shade val="63000"/>
                <a:satMod val="165000"/>
              </a:schemeClr>
            </a:gs>
            <a:gs pos="30000">
              <a:schemeClr val="phClr">
                <a:shade val="58000"/>
                <a:satMod val="165000"/>
              </a:schemeClr>
            </a:gs>
            <a:gs pos="75000">
              <a:schemeClr val="phClr">
                <a:shade val="30000"/>
                <a:satMod val="175000"/>
              </a:schemeClr>
            </a:gs>
            <a:gs pos="100000">
              <a:schemeClr val="phClr"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</a:fillStyleLst>
      <a:lnStyleLst>
        <a:ln w="12700" cap="flat" cmpd="sng" algn="ctr">
          <a:solidFill>
            <a:schemeClr val="phClr">
              <a:shade val="70000"/>
              <a:satMod val="15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bevelT w="47625" h="69850"/>
            <a:contourClr>
              <a:schemeClr val="lt1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8000"/>
                <a:satMod val="125000"/>
              </a:schemeClr>
            </a:gs>
            <a:gs pos="40000">
              <a:schemeClr val="phClr">
                <a:tint val="90000"/>
                <a:shade val="90000"/>
                <a:satMod val="120000"/>
              </a:schemeClr>
            </a:gs>
            <a:gs pos="100000">
              <a:schemeClr val="phClr">
                <a:tint val="5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80000"/>
              </a:schemeClr>
              <a:schemeClr val="phClr">
                <a:tint val="91000"/>
              </a:schemeClr>
            </a:duotone>
          </a:blip>
          <a:tile tx="0" ty="0" sx="40000" sy="50000" flip="y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Oriel</Template>
  <TotalTime>190</TotalTime>
  <Words>443</Words>
  <Application>Microsoft Office PowerPoint</Application>
  <PresentationFormat>Custom</PresentationFormat>
  <Paragraphs>45</Paragraphs>
  <Slides>10</Slides>
  <Notes>9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Oriel</vt:lpstr>
      <vt:lpstr>      Държавен изпит за придобиване на трета степен на професионална квалификация – част по теприя  на проекта по професия код 481030 „Приложен програмист“ специалност код 4810301 „ Приложно програмиране“        Тема: „Django за генериране на динамични уеб страници чрез използване на шаблони - шаблонизатор, наследяване и разширяване на шаблони, генериране и използване на контекст, което е илюстрирано от  ресторантюрско меню.‘‘</vt:lpstr>
      <vt:lpstr>PowerPoint Presentation</vt:lpstr>
      <vt:lpstr>PowerPoint Presentation</vt:lpstr>
      <vt:lpstr>PowerPoint Presentation</vt:lpstr>
      <vt:lpstr>Стуктура на приложението</vt:lpstr>
      <vt:lpstr>Наследяване и разширяване на шаблони</vt:lpstr>
      <vt:lpstr>Основи на Django – шаблонизация</vt:lpstr>
      <vt:lpstr>Обобщение на проекта</vt:lpstr>
      <vt:lpstr>PowerPoint Presentation</vt:lpstr>
      <vt:lpstr>Благодаря за вниманието!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Тема: „Django за генериране на динамични уеб страници чрез използване на шаблони - шаблонизатор, наследяване и разширяване на шаблони, генериране и използване на контекст, което е илюстрирано от  ресторантюрско меню.‘‘</dc:title>
  <dc:creator>Admin</dc:creator>
  <cp:lastModifiedBy>Admin</cp:lastModifiedBy>
  <cp:revision>15</cp:revision>
  <dcterms:created xsi:type="dcterms:W3CDTF">2025-05-09T06:55:37Z</dcterms:created>
  <dcterms:modified xsi:type="dcterms:W3CDTF">2025-05-16T08:20:54Z</dcterms:modified>
</cp:coreProperties>
</file>